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49400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Artificial Intelligence in Healthcare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235887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presentation explores the transformative potential of AI in healthcare, examining its applications, challenges, and future impact.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322094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5329714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5303639"/>
            <a:ext cx="2085023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ShaTech jsjk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378" y="577096"/>
            <a:ext cx="7675245" cy="11658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Precision Diagnostics, Therapeutics, and Medicine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734378" y="2162532"/>
            <a:ext cx="3680222" cy="692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1M</a:t>
            </a:r>
            <a:endParaRPr lang="en-US" sz="5450" dirty="0"/>
          </a:p>
        </p:txBody>
      </p:sp>
      <p:sp>
        <p:nvSpPr>
          <p:cNvPr id="5" name="Text 2"/>
          <p:cNvSpPr/>
          <p:nvPr/>
        </p:nvSpPr>
        <p:spPr>
          <a:xfrm>
            <a:off x="1408628" y="3117175"/>
            <a:ext cx="2331720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Genome Sequencing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734378" y="3534370"/>
            <a:ext cx="3680222" cy="1007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helps analyze vast genomic datasets, leading to personalized diagnoses and treatments.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4729282" y="2162532"/>
            <a:ext cx="3680341" cy="692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29DDDA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100K</a:t>
            </a:r>
            <a:endParaRPr lang="en-US" sz="5450" dirty="0"/>
          </a:p>
        </p:txBody>
      </p:sp>
      <p:sp>
        <p:nvSpPr>
          <p:cNvPr id="8" name="Text 5"/>
          <p:cNvSpPr/>
          <p:nvPr/>
        </p:nvSpPr>
        <p:spPr>
          <a:xfrm>
            <a:off x="5403533" y="3117175"/>
            <a:ext cx="2331720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Drug Development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4729282" y="3534370"/>
            <a:ext cx="3680341" cy="1007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accelerates drug discovery and development, leading to more effective and targeted therapies.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34378" y="5276017"/>
            <a:ext cx="3680222" cy="692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37A7E7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1B</a:t>
            </a:r>
            <a:endParaRPr lang="en-US" sz="5450" dirty="0"/>
          </a:p>
        </p:txBody>
      </p:sp>
      <p:sp>
        <p:nvSpPr>
          <p:cNvPr id="11" name="Text 8"/>
          <p:cNvSpPr/>
          <p:nvPr/>
        </p:nvSpPr>
        <p:spPr>
          <a:xfrm>
            <a:off x="1236583" y="6230660"/>
            <a:ext cx="2675692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Healthcare Optimization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734378" y="6647855"/>
            <a:ext cx="3680222" cy="1007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improves healthcare efficiency, reduces costs, and enhances patient outcomes.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983968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Transforming the Practice of Medicine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Enhanced Diagnosis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algorithms can analyze medical images, detect patterns, and assist in diagnosing diseases earlier and more accurately.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67733"/>
            <a:ext cx="308157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Personalized Treatment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helps tailor treatments based on individual patient characteristics and predict treatment outcomes, optimizing patient care.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03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2489" y="3758565"/>
            <a:ext cx="8924330" cy="684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Addressing Healthcare Challenges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2489" y="5089684"/>
            <a:ext cx="554355" cy="554355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68586" y="5202555"/>
            <a:ext cx="14216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3184" y="5089684"/>
            <a:ext cx="3066217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Rising Healthcare Costs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3184" y="5579745"/>
            <a:ext cx="3336846" cy="1971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optimize resource allocation, reduce unnecessary procedures, and improve efficiency, leading to cost savings.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46370" y="5089684"/>
            <a:ext cx="554355" cy="554355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32108" y="5202555"/>
            <a:ext cx="18276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6047065" y="5089684"/>
            <a:ext cx="273808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Physician Burnout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6047065" y="5579745"/>
            <a:ext cx="3336846" cy="19716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automate repetitive tasks, freeing up physicians' time to focus on complex patient care and improve well-being.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9630251" y="5089684"/>
            <a:ext cx="554355" cy="554355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11226" y="5202555"/>
            <a:ext cx="192405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0430947" y="5089684"/>
            <a:ext cx="273808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Access to Care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430947" y="5579745"/>
            <a:ext cx="3336846" cy="1577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telemedicine and remote patient monitoring can expand access to healthcare services in underserved areas.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5576" y="816531"/>
            <a:ext cx="7552849" cy="1262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Fundamentals and Applications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95576" y="2420183"/>
            <a:ext cx="3662839" cy="3085981"/>
          </a:xfrm>
          <a:prstGeom prst="roundRect">
            <a:avLst>
              <a:gd name="adj" fmla="val 1104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5726" y="2670334"/>
            <a:ext cx="2525673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Machine Learning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45726" y="3122295"/>
            <a:ext cx="3162538" cy="1454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Algorithms learn from medical data to predict outcomes, identify patterns, and make decisions.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705" y="2420183"/>
            <a:ext cx="3662839" cy="3085981"/>
          </a:xfrm>
          <a:prstGeom prst="roundRect">
            <a:avLst>
              <a:gd name="adj" fmla="val 1104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5855" y="2670334"/>
            <a:ext cx="3162538" cy="631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Natural Language Processing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935855" y="3437930"/>
            <a:ext cx="3162538" cy="1818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processes and understands patient records, reports, and conversations, facilitating medical documentation and communication.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5576" y="5733455"/>
            <a:ext cx="7552849" cy="1679496"/>
          </a:xfrm>
          <a:prstGeom prst="roundRect">
            <a:avLst>
              <a:gd name="adj" fmla="val 20302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5726" y="5983605"/>
            <a:ext cx="2525673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Computer Vision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045726" y="6435566"/>
            <a:ext cx="7052548" cy="727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analyzes medical images, such as X-rays, CT scans, and MRIs, to detect abnormalities and support diagnosis.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6019" y="1092279"/>
            <a:ext cx="6586657" cy="602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Building Effective AI Systems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019" y="2020610"/>
            <a:ext cx="542568" cy="5425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6019" y="2780228"/>
            <a:ext cx="2411730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Quality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246019" y="3211830"/>
            <a:ext cx="3649623" cy="1041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High-quality, comprehensive, and unbiased data is crucial for training accurate and reliable AI models.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1158" y="2020610"/>
            <a:ext cx="542568" cy="5425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1158" y="2780228"/>
            <a:ext cx="2411730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Algorithm Selection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0221158" y="3211830"/>
            <a:ext cx="3649623" cy="1041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Choosing the right algorithm based on the specific healthcare task and available data is essential.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019" y="4904542"/>
            <a:ext cx="542568" cy="5425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6019" y="5664160"/>
            <a:ext cx="3357086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Model Training and Validation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246019" y="6095762"/>
            <a:ext cx="3649623" cy="1041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Models are trained on large datasets and then rigorously validated to ensure accuracy and performance.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0789" y="647938"/>
            <a:ext cx="6211729" cy="654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Evaluation and Validation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648807" y="1655445"/>
            <a:ext cx="30480" cy="5926217"/>
          </a:xfrm>
          <a:prstGeom prst="roundRect">
            <a:avLst>
              <a:gd name="adj" fmla="val 1159188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898541" y="2170033"/>
            <a:ext cx="824389" cy="30480"/>
          </a:xfrm>
          <a:prstGeom prst="roundRect">
            <a:avLst>
              <a:gd name="adj" fmla="val 1159188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6399074" y="1920359"/>
            <a:ext cx="529947" cy="529947"/>
          </a:xfrm>
          <a:prstGeom prst="roundRect">
            <a:avLst>
              <a:gd name="adj" fmla="val 66671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96122" y="2028230"/>
            <a:ext cx="135850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959447" y="1890951"/>
            <a:ext cx="2617113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Performance Metrics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959447" y="2359343"/>
            <a:ext cx="5846564" cy="753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Accuracy, precision, recall, and F1-score are essential metrics for evaluating the effectiveness of AI models.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898541" y="4098369"/>
            <a:ext cx="824389" cy="30480"/>
          </a:xfrm>
          <a:prstGeom prst="roundRect">
            <a:avLst>
              <a:gd name="adj" fmla="val 1159188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6399074" y="3848695"/>
            <a:ext cx="529947" cy="529947"/>
          </a:xfrm>
          <a:prstGeom prst="roundRect">
            <a:avLst>
              <a:gd name="adj" fmla="val 66671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76715" y="3956566"/>
            <a:ext cx="174665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959447" y="3819287"/>
            <a:ext cx="2617113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Bias Detection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959447" y="4287679"/>
            <a:ext cx="5846564" cy="1130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models can inherit biases from the training data, requiring careful analysis and mitigation to ensure fairness and equity.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898541" y="6403419"/>
            <a:ext cx="824389" cy="30480"/>
          </a:xfrm>
          <a:prstGeom prst="roundRect">
            <a:avLst>
              <a:gd name="adj" fmla="val 1159188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6399074" y="6153745"/>
            <a:ext cx="529947" cy="529947"/>
          </a:xfrm>
          <a:prstGeom prst="roundRect">
            <a:avLst>
              <a:gd name="adj" fmla="val 66671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72071" y="6261616"/>
            <a:ext cx="18383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959447" y="6124337"/>
            <a:ext cx="2617113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Clinical Validation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959447" y="6592729"/>
            <a:ext cx="5846564" cy="753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models are tested in real-world clinical settings to ensure their efficacy and safety in patient care.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1732" y="1063228"/>
            <a:ext cx="7553563" cy="599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Scaling and Diffusing AI Solutions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732" y="1986439"/>
            <a:ext cx="1079183" cy="17266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4646" y="2202180"/>
            <a:ext cx="2398157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Interoperability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644646" y="2631281"/>
            <a:ext cx="6230422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solutions must seamlessly integrate with existing healthcare systems to ensure data sharing and information flow.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732" y="3713083"/>
            <a:ext cx="1079183" cy="17266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4646" y="3928824"/>
            <a:ext cx="2649736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Regulatory Compliance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644646" y="4357926"/>
            <a:ext cx="6230422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systems must adhere to regulatory standards and ensure patient privacy and data security.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1732" y="5439728"/>
            <a:ext cx="1079183" cy="172664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4646" y="5655469"/>
            <a:ext cx="2398157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User Adoption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7644646" y="6084570"/>
            <a:ext cx="6230422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Healthcare professionals must be trained and equipped to effectively use AI tools and integrate them into their workflows.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373" y="690563"/>
            <a:ext cx="6654046" cy="555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Current and Future AI Use Cases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88494" y="1645206"/>
            <a:ext cx="1637348" cy="14360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3113" y="2348746"/>
            <a:ext cx="107990" cy="399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5025628" y="2004774"/>
            <a:ext cx="2220158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Drug Discovery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5025628" y="2402086"/>
            <a:ext cx="8020883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accelerates drug development by identifying potential targets and predicting drug efficacy.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875728" y="3096578"/>
            <a:ext cx="9005411" cy="11430"/>
          </a:xfrm>
          <a:prstGeom prst="roundRect">
            <a:avLst>
              <a:gd name="adj" fmla="val 2622360"/>
            </a:avLst>
          </a:prstGeom>
          <a:solidFill>
            <a:srgbClr val="16FFB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820" y="3131106"/>
            <a:ext cx="3274814" cy="143601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37754" y="3649266"/>
            <a:ext cx="138827" cy="399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844421" y="3330893"/>
            <a:ext cx="2220158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Precision Medicine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5844421" y="3728204"/>
            <a:ext cx="7886819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tailors treatments based on individual patient genetic profiles, providing personalized and targeted therapies.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694521" y="4582478"/>
            <a:ext cx="8186618" cy="11430"/>
          </a:xfrm>
          <a:prstGeom prst="roundRect">
            <a:avLst>
              <a:gd name="adj" fmla="val 2622360"/>
            </a:avLst>
          </a:prstGeom>
          <a:solidFill>
            <a:srgbClr val="29DDDA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146" y="4617006"/>
            <a:ext cx="4912162" cy="143601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34063" y="5135166"/>
            <a:ext cx="146209" cy="399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6663095" y="4816793"/>
            <a:ext cx="2220158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Disease Prediction</a:t>
            </a:r>
            <a:endParaRPr lang="en-US" sz="1700" dirty="0"/>
          </a:p>
        </p:txBody>
      </p:sp>
      <p:sp>
        <p:nvSpPr>
          <p:cNvPr id="16" name="Text 11"/>
          <p:cNvSpPr/>
          <p:nvPr/>
        </p:nvSpPr>
        <p:spPr>
          <a:xfrm>
            <a:off x="6663095" y="5214104"/>
            <a:ext cx="7068145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analyzes patient data to identify individuals at risk for developing specific diseases, enabling early intervention.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513195" y="6068378"/>
            <a:ext cx="7367945" cy="11430"/>
          </a:xfrm>
          <a:prstGeom prst="roundRect">
            <a:avLst>
              <a:gd name="adj" fmla="val 2622360"/>
            </a:avLst>
          </a:prstGeom>
          <a:solidFill>
            <a:srgbClr val="37A7E7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53" y="6102906"/>
            <a:ext cx="6549628" cy="1436013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36563" y="6621066"/>
            <a:ext cx="141089" cy="399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1950" dirty="0"/>
          </a:p>
        </p:txBody>
      </p:sp>
      <p:sp>
        <p:nvSpPr>
          <p:cNvPr id="20" name="Text 14"/>
          <p:cNvSpPr/>
          <p:nvPr/>
        </p:nvSpPr>
        <p:spPr>
          <a:xfrm>
            <a:off x="7481768" y="6302693"/>
            <a:ext cx="2220158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Virtual Assistants</a:t>
            </a:r>
            <a:endParaRPr lang="en-US" sz="1700" dirty="0"/>
          </a:p>
        </p:txBody>
      </p:sp>
      <p:sp>
        <p:nvSpPr>
          <p:cNvPr id="21" name="Text 15"/>
          <p:cNvSpPr/>
          <p:nvPr/>
        </p:nvSpPr>
        <p:spPr>
          <a:xfrm>
            <a:off x="7481768" y="6700004"/>
            <a:ext cx="6249472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chatbots and virtual assistants provide 24/7 support to patients, answering questions and scheduling appointments.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37022"/>
            <a:ext cx="836128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Connected and Augmented Care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116574"/>
            <a:ext cx="2150269" cy="1379696"/>
          </a:xfrm>
          <a:prstGeom prst="roundRect">
            <a:avLst>
              <a:gd name="adj" fmla="val 26842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2559487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3261122" y="236339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Telemedicine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3261122" y="2854404"/>
            <a:ext cx="922115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enables remote consultations, diagnoses, and monitoring, expanding access to care.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3137654" y="3481030"/>
            <a:ext cx="10505361" cy="15240"/>
          </a:xfrm>
          <a:prstGeom prst="roundRect">
            <a:avLst>
              <a:gd name="adj" fmla="val 2430000"/>
            </a:avLst>
          </a:prstGeom>
          <a:solidFill>
            <a:srgbClr val="16FFBB"/>
          </a:solidFill>
          <a:ln/>
        </p:spPr>
      </p:sp>
      <p:sp>
        <p:nvSpPr>
          <p:cNvPr id="8" name="Shape 6"/>
          <p:cNvSpPr/>
          <p:nvPr/>
        </p:nvSpPr>
        <p:spPr>
          <a:xfrm>
            <a:off x="864037" y="3619619"/>
            <a:ext cx="4300657" cy="1774746"/>
          </a:xfrm>
          <a:prstGeom prst="roundRect">
            <a:avLst>
              <a:gd name="adj" fmla="val 20867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41333" y="4260056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411510" y="3866436"/>
            <a:ext cx="344947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Remote Patient Monitoring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411510" y="4357449"/>
            <a:ext cx="810803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analyzes real-time patient data from wearable devices to identify potential health issues.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5288042" y="5379125"/>
            <a:ext cx="8354973" cy="15240"/>
          </a:xfrm>
          <a:prstGeom prst="roundRect">
            <a:avLst>
              <a:gd name="adj" fmla="val 2430000"/>
            </a:avLst>
          </a:prstGeom>
          <a:solidFill>
            <a:srgbClr val="29DDDA"/>
          </a:solidFill>
          <a:ln/>
        </p:spPr>
      </p:sp>
      <p:sp>
        <p:nvSpPr>
          <p:cNvPr id="13" name="Shape 11"/>
          <p:cNvSpPr/>
          <p:nvPr/>
        </p:nvSpPr>
        <p:spPr>
          <a:xfrm>
            <a:off x="864037" y="5517713"/>
            <a:ext cx="6451163" cy="1774746"/>
          </a:xfrm>
          <a:prstGeom prst="roundRect">
            <a:avLst>
              <a:gd name="adj" fmla="val 20867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41333" y="6158151"/>
            <a:ext cx="18073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7562017" y="576453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Augmented Reality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7562017" y="6255544"/>
            <a:ext cx="59575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augmented reality tools assist surgeons during procedures, improving accuracy and precision.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2025-01-19T12:09:13Z</dcterms:created>
  <dcterms:modified xsi:type="dcterms:W3CDTF">2025-01-19T12:09:13Z</dcterms:modified>
</cp:coreProperties>
</file>